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7" r:id="rId8"/>
    <p:sldId id="263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213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351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7941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9121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40119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3995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12941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3862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65041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26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4334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4638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9084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3816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69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592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528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8663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4EDE6FA-32F4-4922-8519-B2B6186BDD0D}" type="datetimeFigureOut">
              <a:rPr lang="en-GB" smtClean="0"/>
              <a:t>17/12/2023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5011460A-FD54-48B3-BA70-B90BDD7801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7608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85FDA20-1F2D-4C6B-BEA2-541F2A2DBD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Snip Diagonal Corner Rectangle 6">
            <a:extLst>
              <a:ext uri="{FF2B5EF4-FFF2-40B4-BE49-F238E27FC236}">
                <a16:creationId xmlns:a16="http://schemas.microsoft.com/office/drawing/2014/main" id="{D7A1FF82-7172-4BD7-A331-B18CA494D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1075" cy="6857998"/>
          </a:xfrm>
          <a:prstGeom prst="snip2DiagRect">
            <a:avLst>
              <a:gd name="adj1" fmla="val 0"/>
              <a:gd name="adj2" fmla="val 42414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A9C1D306-0FA5-659C-8007-FB147066F4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840" y="2186302"/>
            <a:ext cx="8737600" cy="2716107"/>
          </a:xfrm>
        </p:spPr>
        <p:txBody>
          <a:bodyPr anchor="b">
            <a:normAutofit/>
          </a:bodyPr>
          <a:lstStyle/>
          <a:p>
            <a:r>
              <a:rPr lang="hu-HU" sz="5400" dirty="0">
                <a:solidFill>
                  <a:schemeClr val="tx2"/>
                </a:solidFill>
              </a:rPr>
              <a:t>Kérdések megválaszolása </a:t>
            </a:r>
            <a:r>
              <a:rPr lang="hu-HU" sz="5400" dirty="0" err="1">
                <a:solidFill>
                  <a:schemeClr val="tx2"/>
                </a:solidFill>
              </a:rPr>
              <a:t>DistilBERT</a:t>
            </a:r>
            <a:r>
              <a:rPr lang="hu-HU" sz="5400" dirty="0">
                <a:solidFill>
                  <a:schemeClr val="tx2"/>
                </a:solidFill>
              </a:rPr>
              <a:t> modellel</a:t>
            </a:r>
            <a:endParaRPr lang="en-GB" sz="5400" dirty="0">
              <a:solidFill>
                <a:schemeClr val="tx2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07AB55E-8834-64F4-709F-3AFC4D62F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4915" y="4902409"/>
            <a:ext cx="6673254" cy="9144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hu-HU" sz="1300" dirty="0">
                <a:solidFill>
                  <a:schemeClr val="tx1"/>
                </a:solidFill>
              </a:rPr>
              <a:t>Csapat neve: MMRASG</a:t>
            </a:r>
          </a:p>
          <a:p>
            <a:pPr>
              <a:lnSpc>
                <a:spcPct val="90000"/>
              </a:lnSpc>
            </a:pPr>
            <a:r>
              <a:rPr lang="hu-HU" sz="1300" dirty="0">
                <a:solidFill>
                  <a:schemeClr val="tx1"/>
                </a:solidFill>
              </a:rPr>
              <a:t>Molnár Márk, Regényi Ákos, Sáfrán Gergely</a:t>
            </a:r>
          </a:p>
          <a:p>
            <a:pPr>
              <a:lnSpc>
                <a:spcPct val="90000"/>
              </a:lnSpc>
            </a:pPr>
            <a:r>
              <a:rPr lang="hu-HU" sz="1300" dirty="0">
                <a:solidFill>
                  <a:schemeClr val="tx1"/>
                </a:solidFill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415234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A2D9E67-FBE5-77B2-396D-B2CE7CA8E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A feladatról	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4098BAF-70E0-84C4-7F39-B3DCFD623C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410368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hu-HU" dirty="0">
                <a:solidFill>
                  <a:schemeClr val="tx1"/>
                </a:solidFill>
              </a:rPr>
              <a:t>Cél: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Kérdésekre válaszolás </a:t>
            </a:r>
            <a:r>
              <a:rPr lang="hu-HU" dirty="0" err="1">
                <a:solidFill>
                  <a:schemeClr val="tx1"/>
                </a:solidFill>
              </a:rPr>
              <a:t>DistilBERT</a:t>
            </a:r>
            <a:r>
              <a:rPr lang="hu-HU" dirty="0">
                <a:solidFill>
                  <a:schemeClr val="tx1"/>
                </a:solidFill>
              </a:rPr>
              <a:t> modell alkalmazásával</a:t>
            </a: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/>
                </a:solidFill>
              </a:rPr>
              <a:t>Részfeladatok: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Pipeline</a:t>
            </a:r>
            <a:r>
              <a:rPr lang="hu-HU" dirty="0">
                <a:solidFill>
                  <a:schemeClr val="tx1"/>
                </a:solidFill>
              </a:rPr>
              <a:t> összeállítása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Model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training</a:t>
            </a:r>
            <a:r>
              <a:rPr lang="hu-HU" dirty="0">
                <a:solidFill>
                  <a:schemeClr val="tx1"/>
                </a:solidFill>
              </a:rPr>
              <a:t>	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Containerisation</a:t>
            </a:r>
            <a:endParaRPr lang="hu-HU" dirty="0">
              <a:solidFill>
                <a:schemeClr val="tx1"/>
              </a:solidFill>
            </a:endParaRPr>
          </a:p>
          <a:p>
            <a:pPr lvl="1"/>
            <a:endParaRPr lang="hu-HU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/>
                </a:solidFill>
              </a:rPr>
              <a:t>Motivációk: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BERT alkalmazási területeinek megismerése 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Modell működésének megismerése</a:t>
            </a:r>
          </a:p>
          <a:p>
            <a:pPr marL="0" indent="0">
              <a:buNone/>
            </a:pPr>
            <a:endParaRPr lang="hu-HU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7770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CEA1884-2A5E-F991-E0F5-3F7E05514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Kiindulási alap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0663958-7870-D137-DBF1-C7885A5162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22757" cy="4103689"/>
          </a:xfrm>
        </p:spPr>
        <p:txBody>
          <a:bodyPr>
            <a:normAutofit/>
          </a:bodyPr>
          <a:lstStyle/>
          <a:p>
            <a:r>
              <a:rPr lang="hu-HU" dirty="0" err="1">
                <a:solidFill>
                  <a:schemeClr val="tx1"/>
                </a:solidFill>
              </a:rPr>
              <a:t>DistillBert</a:t>
            </a: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Bert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model</a:t>
            </a:r>
            <a:r>
              <a:rPr lang="hu-HU" dirty="0">
                <a:solidFill>
                  <a:schemeClr val="tx1"/>
                </a:solidFill>
              </a:rPr>
              <a:t> egy kisebb változata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40%-kal kevesebb paraméter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60%-kal gyorsabb</a:t>
            </a:r>
          </a:p>
          <a:p>
            <a:pPr lvl="2"/>
            <a:r>
              <a:rPr lang="hu-HU" dirty="0">
                <a:solidFill>
                  <a:schemeClr val="tx1"/>
                </a:solidFill>
              </a:rPr>
              <a:t>95% a teljesítménye a </a:t>
            </a:r>
            <a:r>
              <a:rPr lang="hu-HU" dirty="0" err="1">
                <a:solidFill>
                  <a:schemeClr val="tx1"/>
                </a:solidFill>
              </a:rPr>
              <a:t>Berthez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képset</a:t>
            </a:r>
            <a:endParaRPr lang="hu-HU" dirty="0">
              <a:solidFill>
                <a:schemeClr val="tx1"/>
              </a:solidFill>
            </a:endParaRPr>
          </a:p>
          <a:p>
            <a:r>
              <a:rPr lang="hu-HU" dirty="0" err="1">
                <a:solidFill>
                  <a:schemeClr val="tx1"/>
                </a:solidFill>
              </a:rPr>
              <a:t>DistilBertForQuestionAnswering</a:t>
            </a: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>
                <a:solidFill>
                  <a:schemeClr val="tx1"/>
                </a:solidFill>
              </a:rPr>
              <a:t>Plusz </a:t>
            </a:r>
            <a:r>
              <a:rPr lang="hu-HU" dirty="0" err="1">
                <a:solidFill>
                  <a:schemeClr val="tx1"/>
                </a:solidFill>
              </a:rPr>
              <a:t>token</a:t>
            </a:r>
            <a:r>
              <a:rPr lang="hu-HU" dirty="0">
                <a:solidFill>
                  <a:schemeClr val="tx1"/>
                </a:solidFill>
              </a:rPr>
              <a:t> klasszifikációs réteg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NER feladatokra(</a:t>
            </a:r>
            <a:r>
              <a:rPr lang="hu-HU" dirty="0" err="1">
                <a:solidFill>
                  <a:schemeClr val="tx1"/>
                </a:solidFill>
              </a:rPr>
              <a:t>name-entity-recognition</a:t>
            </a:r>
            <a:r>
              <a:rPr lang="hu-HU" dirty="0">
                <a:solidFill>
                  <a:schemeClr val="tx1"/>
                </a:solidFill>
              </a:rPr>
              <a:t>)</a:t>
            </a:r>
          </a:p>
          <a:p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112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5B625BD4-279E-4EE5-FCFD-ECBBE1EAF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Rendszer és architektúra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D4F727C-A085-2F68-C35B-C67F9F71D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4103689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Microservice architektúra: </a:t>
            </a: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Konténerizált</a:t>
            </a:r>
            <a:r>
              <a:rPr lang="hu-HU" dirty="0">
                <a:solidFill>
                  <a:schemeClr val="tx1"/>
                </a:solidFill>
              </a:rPr>
              <a:t> környezet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2 konténer (</a:t>
            </a:r>
            <a:r>
              <a:rPr lang="hu-HU" dirty="0" err="1">
                <a:solidFill>
                  <a:schemeClr val="tx1"/>
                </a:solidFill>
              </a:rPr>
              <a:t>train</a:t>
            </a:r>
            <a:r>
              <a:rPr lang="hu-HU" dirty="0">
                <a:solidFill>
                  <a:schemeClr val="tx1"/>
                </a:solidFill>
              </a:rPr>
              <a:t>, alkalmazás)</a:t>
            </a:r>
          </a:p>
          <a:p>
            <a:pPr marL="0" indent="0">
              <a:buNone/>
            </a:pPr>
            <a:endParaRPr lang="hu-HU" dirty="0">
              <a:solidFill>
                <a:schemeClr val="tx1"/>
              </a:solidFill>
            </a:endParaRPr>
          </a:p>
          <a:p>
            <a:r>
              <a:rPr lang="hu-HU" dirty="0">
                <a:solidFill>
                  <a:schemeClr val="tx1"/>
                </a:solidFill>
              </a:rPr>
              <a:t>Felhasznált technológiák: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Docker, Docker-</a:t>
            </a:r>
            <a:r>
              <a:rPr lang="hu-HU" dirty="0" err="1">
                <a:solidFill>
                  <a:schemeClr val="tx1"/>
                </a:solidFill>
              </a:rPr>
              <a:t>compose</a:t>
            </a: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Colab</a:t>
            </a:r>
            <a:r>
              <a:rPr lang="hu-HU" dirty="0">
                <a:solidFill>
                  <a:schemeClr val="tx1"/>
                </a:solidFill>
              </a:rPr>
              <a:t>, Python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UI elkészítése </a:t>
            </a:r>
            <a:r>
              <a:rPr lang="hu-HU" dirty="0" err="1">
                <a:solidFill>
                  <a:schemeClr val="tx1"/>
                </a:solidFill>
              </a:rPr>
              <a:t>gradioval</a:t>
            </a:r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4019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0F431F4-5B66-BD0D-22C9-878A46813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 err="1"/>
              <a:t>Dataset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DC6094D-9270-4A7D-A026-0DDE95C45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22757" cy="410368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hu-HU" dirty="0" err="1">
                <a:solidFill>
                  <a:schemeClr val="tx1"/>
                </a:solidFill>
              </a:rPr>
              <a:t>Squad</a:t>
            </a:r>
            <a:r>
              <a:rPr lang="hu-HU" dirty="0">
                <a:solidFill>
                  <a:schemeClr val="tx1"/>
                </a:solidFill>
              </a:rPr>
              <a:t> (Stanford </a:t>
            </a:r>
            <a:r>
              <a:rPr lang="hu-HU" dirty="0" err="1">
                <a:solidFill>
                  <a:schemeClr val="tx1"/>
                </a:solidFill>
              </a:rPr>
              <a:t>Question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Answering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Dataset</a:t>
            </a:r>
            <a:r>
              <a:rPr lang="hu-HU" dirty="0">
                <a:solidFill>
                  <a:schemeClr val="tx1"/>
                </a:solidFill>
              </a:rPr>
              <a:t>)</a:t>
            </a:r>
          </a:p>
          <a:p>
            <a:pPr lvl="1">
              <a:lnSpc>
                <a:spcPct val="90000"/>
              </a:lnSpc>
            </a:pPr>
            <a:r>
              <a:rPr lang="hu-HU" dirty="0">
                <a:solidFill>
                  <a:schemeClr val="tx1"/>
                </a:solidFill>
              </a:rPr>
              <a:t>Wikipedia cikkekhez köthető</a:t>
            </a:r>
          </a:p>
          <a:p>
            <a:pPr lvl="1">
              <a:lnSpc>
                <a:spcPct val="90000"/>
              </a:lnSpc>
            </a:pPr>
            <a:r>
              <a:rPr lang="hu-HU" dirty="0">
                <a:solidFill>
                  <a:schemeClr val="tx1"/>
                </a:solidFill>
              </a:rPr>
              <a:t>7000+ bejegyzés</a:t>
            </a:r>
          </a:p>
          <a:p>
            <a:pPr lvl="1">
              <a:lnSpc>
                <a:spcPct val="90000"/>
              </a:lnSpc>
            </a:pPr>
            <a:r>
              <a:rPr lang="hu-HU" dirty="0">
                <a:solidFill>
                  <a:schemeClr val="tx1"/>
                </a:solidFill>
              </a:rPr>
              <a:t>Felépítése:</a:t>
            </a:r>
          </a:p>
          <a:p>
            <a:pPr lvl="2">
              <a:lnSpc>
                <a:spcPct val="90000"/>
              </a:lnSpc>
            </a:pPr>
            <a:r>
              <a:rPr lang="hu-HU" dirty="0">
                <a:solidFill>
                  <a:schemeClr val="tx1"/>
                </a:solidFill>
              </a:rPr>
              <a:t>Kérdések, </a:t>
            </a:r>
            <a:r>
              <a:rPr lang="hu-HU" dirty="0" err="1">
                <a:solidFill>
                  <a:schemeClr val="tx1"/>
                </a:solidFill>
              </a:rPr>
              <a:t>kontext</a:t>
            </a:r>
            <a:r>
              <a:rPr lang="hu-HU" dirty="0">
                <a:solidFill>
                  <a:schemeClr val="tx1"/>
                </a:solidFill>
              </a:rPr>
              <a:t> szöveg, válaszok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hu-HU" sz="1200" dirty="0">
                <a:solidFill>
                  <a:schemeClr val="tx1"/>
                </a:solidFill>
              </a:rPr>
              <a:t>Pl. </a:t>
            </a:r>
          </a:p>
          <a:p>
            <a:pPr>
              <a:lnSpc>
                <a:spcPct val="90000"/>
              </a:lnSpc>
            </a:pPr>
            <a:r>
              <a:rPr lang="hu-HU" sz="1200" b="1" dirty="0" err="1">
                <a:solidFill>
                  <a:schemeClr val="tx1"/>
                </a:solidFill>
              </a:rPr>
              <a:t>Kontext</a:t>
            </a:r>
            <a:r>
              <a:rPr lang="hu-HU" sz="1200" b="1" dirty="0">
                <a:solidFill>
                  <a:schemeClr val="tx1"/>
                </a:solidFill>
              </a:rPr>
              <a:t>: </a:t>
            </a:r>
            <a:r>
              <a:rPr lang="hu-HU" sz="1200" dirty="0">
                <a:solidFill>
                  <a:schemeClr val="tx1"/>
                </a:solidFill>
              </a:rPr>
              <a:t>…</a:t>
            </a:r>
            <a:r>
              <a:rPr lang="en-GB" sz="1200" dirty="0">
                <a:solidFill>
                  <a:schemeClr val="tx1"/>
                </a:solidFill>
              </a:rPr>
              <a:t>It is a replica of the grotto at Lourdes, France where the Virgin Mary reputedly appeared to Saint Bernadette Soubirous in 1858. </a:t>
            </a:r>
            <a:r>
              <a:rPr lang="hu-HU" sz="1200" dirty="0">
                <a:solidFill>
                  <a:schemeClr val="tx1"/>
                </a:solidFill>
              </a:rPr>
              <a:t>…</a:t>
            </a:r>
          </a:p>
          <a:p>
            <a:pPr>
              <a:lnSpc>
                <a:spcPct val="90000"/>
              </a:lnSpc>
            </a:pPr>
            <a:r>
              <a:rPr lang="hu-HU" sz="1200" b="1" dirty="0">
                <a:solidFill>
                  <a:schemeClr val="tx1"/>
                </a:solidFill>
              </a:rPr>
              <a:t>Kérdés: </a:t>
            </a:r>
            <a:r>
              <a:rPr lang="en-GB" sz="1200" dirty="0">
                <a:solidFill>
                  <a:schemeClr val="tx1"/>
                </a:solidFill>
              </a:rPr>
              <a:t>To whom did the Virgin Mary allegedly appear in 1858 in Lourdes France?</a:t>
            </a:r>
            <a:endParaRPr lang="hu-HU" sz="12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r>
              <a:rPr lang="hu-HU" sz="1200" b="1" dirty="0">
                <a:solidFill>
                  <a:schemeClr val="tx1"/>
                </a:solidFill>
              </a:rPr>
              <a:t>Válasz: </a:t>
            </a:r>
            <a:r>
              <a:rPr lang="hu-HU" sz="1200" dirty="0">
                <a:solidFill>
                  <a:schemeClr val="tx1"/>
                </a:solidFill>
              </a:rPr>
              <a:t>[’Saint </a:t>
            </a:r>
            <a:r>
              <a:rPr lang="hu-HU" sz="1200" dirty="0" err="1">
                <a:solidFill>
                  <a:schemeClr val="tx1"/>
                </a:solidFill>
              </a:rPr>
              <a:t>Bernadette</a:t>
            </a:r>
            <a:r>
              <a:rPr lang="hu-HU" sz="1200" dirty="0">
                <a:solidFill>
                  <a:schemeClr val="tx1"/>
                </a:solidFill>
              </a:rPr>
              <a:t> </a:t>
            </a:r>
            <a:r>
              <a:rPr lang="hu-HU" sz="1200" dirty="0" err="1">
                <a:solidFill>
                  <a:schemeClr val="tx1"/>
                </a:solidFill>
              </a:rPr>
              <a:t>Soubirous</a:t>
            </a:r>
            <a:r>
              <a:rPr lang="hu-HU" sz="1200" dirty="0">
                <a:solidFill>
                  <a:schemeClr val="tx1"/>
                </a:solidFill>
              </a:rPr>
              <a:t>’]</a:t>
            </a:r>
          </a:p>
          <a:p>
            <a:pPr>
              <a:lnSpc>
                <a:spcPct val="90000"/>
              </a:lnSpc>
            </a:pPr>
            <a:endParaRPr lang="en-GB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153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B04BEDF-CADE-431A-123F-825B46923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Tanítás és kiértékelés</a:t>
            </a:r>
            <a:endParaRPr lang="en-GB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artalom helye 2">
                <a:extLst>
                  <a:ext uri="{FF2B5EF4-FFF2-40B4-BE49-F238E27FC236}">
                    <a16:creationId xmlns:a16="http://schemas.microsoft.com/office/drawing/2014/main" id="{57E2AC33-C447-FD89-628D-10F2DDC7D19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4212" y="2068511"/>
                <a:ext cx="8519583" cy="4304245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hu-HU" dirty="0">
                    <a:solidFill>
                      <a:schemeClr val="tx1"/>
                    </a:solidFill>
                  </a:rPr>
                  <a:t>Tanítás</a:t>
                </a:r>
              </a:p>
              <a:p>
                <a:pPr lvl="1"/>
                <a:r>
                  <a:rPr lang="hu-HU" dirty="0">
                    <a:solidFill>
                      <a:schemeClr val="tx1"/>
                    </a:solidFill>
                  </a:rPr>
                  <a:t>2 </a:t>
                </a:r>
                <a:r>
                  <a:rPr lang="hu-HU" dirty="0" err="1">
                    <a:solidFill>
                      <a:schemeClr val="tx1"/>
                    </a:solidFill>
                  </a:rPr>
                  <a:t>epoch</a:t>
                </a:r>
                <a:r>
                  <a:rPr lang="hu-HU" dirty="0">
                    <a:solidFill>
                      <a:schemeClr val="tx1"/>
                    </a:solidFill>
                  </a:rPr>
                  <a:t> (9 óra)</a:t>
                </a:r>
              </a:p>
              <a:p>
                <a:endParaRPr lang="hu-HU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hu-HU" dirty="0">
                    <a:solidFill>
                      <a:schemeClr val="tx1"/>
                    </a:solidFill>
                  </a:rPr>
                  <a:t>Kiértékelés</a:t>
                </a:r>
              </a:p>
              <a:p>
                <a:pPr lvl="1"/>
                <a:r>
                  <a:rPr lang="hu-HU" dirty="0">
                    <a:solidFill>
                      <a:schemeClr val="tx1"/>
                    </a:solidFill>
                  </a:rPr>
                  <a:t>Metrikák:</a:t>
                </a:r>
              </a:p>
              <a:p>
                <a:pPr lvl="2"/>
                <a:r>
                  <a:rPr lang="hu-HU" dirty="0">
                    <a:solidFill>
                      <a:schemeClr val="tx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hu-HU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𝐹</m:t>
                    </m:r>
                    <m:r>
                      <a:rPr lang="hu-HU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1 </m:t>
                    </m:r>
                    <m:r>
                      <a:rPr lang="hu-HU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𝑠𝑐𝑜𝑟𝑒</m:t>
                    </m:r>
                    <m:r>
                      <a:rPr lang="hu-HU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GB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𝑇𝑃</m:t>
                        </m:r>
                      </m:num>
                      <m:den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𝑇𝑃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GB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hu-HU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hu-HU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∗(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𝐹𝑃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𝐹𝑁</m:t>
                        </m:r>
                        <m:r>
                          <a:rPr lang="hu-HU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hu-HU" dirty="0">
                  <a:solidFill>
                    <a:schemeClr val="tx1"/>
                  </a:solidFill>
                </a:endParaRPr>
              </a:p>
              <a:p>
                <a:pPr lvl="2"/>
                <a:r>
                  <a:rPr lang="hu-HU" dirty="0" err="1">
                    <a:solidFill>
                      <a:schemeClr val="tx1"/>
                    </a:solidFill>
                  </a:rPr>
                  <a:t>Exact</a:t>
                </a:r>
                <a:r>
                  <a:rPr lang="hu-HU" dirty="0">
                    <a:solidFill>
                      <a:schemeClr val="tx1"/>
                    </a:solidFill>
                  </a:rPr>
                  <a:t> </a:t>
                </a:r>
                <a:r>
                  <a:rPr lang="hu-HU" dirty="0" err="1">
                    <a:solidFill>
                      <a:schemeClr val="tx1"/>
                    </a:solidFill>
                  </a:rPr>
                  <a:t>match</a:t>
                </a:r>
                <a:r>
                  <a:rPr lang="hu-HU" dirty="0">
                    <a:solidFill>
                      <a:schemeClr val="tx1"/>
                    </a:solidFill>
                  </a:rPr>
                  <a:t> (szóegyezés, karakterről-karakterre)</a:t>
                </a:r>
              </a:p>
              <a:p>
                <a:pPr lvl="1"/>
                <a:endParaRPr lang="hu-HU" dirty="0">
                  <a:solidFill>
                    <a:schemeClr val="tx1"/>
                  </a:solidFill>
                </a:endParaRPr>
              </a:p>
              <a:p>
                <a:pPr marL="0" indent="0">
                  <a:buNone/>
                </a:pPr>
                <a:r>
                  <a:rPr lang="hu-HU" dirty="0">
                    <a:solidFill>
                      <a:schemeClr val="tx1"/>
                    </a:solidFill>
                  </a:rPr>
                  <a:t>Tanítás után</a:t>
                </a:r>
              </a:p>
              <a:p>
                <a:pPr lvl="1"/>
                <a:r>
                  <a:rPr lang="hu-HU" dirty="0">
                    <a:solidFill>
                      <a:schemeClr val="tx1"/>
                    </a:solidFill>
                  </a:rPr>
                  <a:t>F1 </a:t>
                </a:r>
                <a:r>
                  <a:rPr lang="hu-HU" dirty="0" err="1">
                    <a:solidFill>
                      <a:schemeClr val="tx1"/>
                    </a:solidFill>
                  </a:rPr>
                  <a:t>score</a:t>
                </a:r>
                <a:r>
                  <a:rPr lang="hu-HU" dirty="0">
                    <a:solidFill>
                      <a:schemeClr val="tx1"/>
                    </a:solidFill>
                  </a:rPr>
                  <a:t>: 60.7%, </a:t>
                </a:r>
                <a:r>
                  <a:rPr lang="hu-HU" dirty="0" err="1">
                    <a:solidFill>
                      <a:schemeClr val="tx1"/>
                    </a:solidFill>
                  </a:rPr>
                  <a:t>exact</a:t>
                </a:r>
                <a:r>
                  <a:rPr lang="hu-HU" dirty="0">
                    <a:solidFill>
                      <a:schemeClr val="tx1"/>
                    </a:solidFill>
                  </a:rPr>
                  <a:t> </a:t>
                </a:r>
                <a:r>
                  <a:rPr lang="hu-HU" dirty="0" err="1">
                    <a:solidFill>
                      <a:schemeClr val="tx1"/>
                    </a:solidFill>
                  </a:rPr>
                  <a:t>match</a:t>
                </a:r>
                <a:r>
                  <a:rPr lang="hu-HU" dirty="0">
                    <a:solidFill>
                      <a:schemeClr val="tx1"/>
                    </a:solidFill>
                  </a:rPr>
                  <a:t> 25</a:t>
                </a:r>
              </a:p>
              <a:p>
                <a:pPr lvl="1"/>
                <a:r>
                  <a:rPr lang="hu-HU" dirty="0">
                    <a:solidFill>
                      <a:schemeClr val="tx1"/>
                    </a:solidFill>
                  </a:rPr>
                  <a:t>Human performance F1 </a:t>
                </a:r>
                <a:r>
                  <a:rPr lang="hu-HU" dirty="0" err="1">
                    <a:solidFill>
                      <a:schemeClr val="tx1"/>
                    </a:solidFill>
                  </a:rPr>
                  <a:t>score</a:t>
                </a:r>
                <a:r>
                  <a:rPr lang="hu-HU" dirty="0">
                    <a:solidFill>
                      <a:schemeClr val="tx1"/>
                    </a:solidFill>
                  </a:rPr>
                  <a:t>: 89%, Legjobb modellek: 93%</a:t>
                </a:r>
              </a:p>
              <a:p>
                <a:pPr lvl="1"/>
                <a:endParaRPr lang="hu-HU" dirty="0">
                  <a:solidFill>
                    <a:schemeClr val="tx1"/>
                  </a:solidFill>
                </a:endParaRPr>
              </a:p>
              <a:p>
                <a:endParaRPr lang="hu-HU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3" name="Tartalom helye 2">
                <a:extLst>
                  <a:ext uri="{FF2B5EF4-FFF2-40B4-BE49-F238E27FC236}">
                    <a16:creationId xmlns:a16="http://schemas.microsoft.com/office/drawing/2014/main" id="{57E2AC33-C447-FD89-628D-10F2DDC7D19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4212" y="2068511"/>
                <a:ext cx="8519583" cy="4304245"/>
              </a:xfrm>
              <a:blipFill>
                <a:blip r:embed="rId2"/>
                <a:stretch>
                  <a:fillRect l="-644" t="-8924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3470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B04BEDF-CADE-431A-123F-825B46923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 err="1"/>
              <a:t>Demo</a:t>
            </a:r>
            <a:endParaRPr lang="en-GB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7E2AC33-C447-FD89-628D-10F2DDC7D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>
            <a:normAutofit/>
          </a:bodyPr>
          <a:lstStyle/>
          <a:p>
            <a:pPr lvl="1"/>
            <a:endParaRPr lang="hu-HU" dirty="0">
              <a:solidFill>
                <a:schemeClr val="tx1"/>
              </a:solidFill>
            </a:endParaRPr>
          </a:p>
          <a:p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4" name="Gradio — Mozilla Firefox 2023-12-17 15-02-54">
            <a:hlinkClick r:id="" action="ppaction://media"/>
            <a:extLst>
              <a:ext uri="{FF2B5EF4-FFF2-40B4-BE49-F238E27FC236}">
                <a16:creationId xmlns:a16="http://schemas.microsoft.com/office/drawing/2014/main" id="{1642CD09-1BE9-F725-E84B-7970321C19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59147"/>
            <a:ext cx="12934834" cy="701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73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ADF2543-1B6F-4FBC-A7AF-53A0430E0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C2241557-49B8-09AC-BBC0-E664DBD0E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hu-HU" dirty="0"/>
              <a:t>Összegzés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0A6E81-6B71-43DF-877B-E964A9A4C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E35C3AD-357F-4004-A3F3-2D4EAF34A6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37B6032-0A70-4F26-A9A3-B4D60DF118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E192CE3-3DD1-448F-93BE-42983DA0D5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D3DA09-5C72-4562-BEDE-1937DF87E8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ACA7CA-2A20-49D7-9053-E076463D7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63ACFC1-CEB1-9550-3C28-5F4FF0DCB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19583" cy="4103689"/>
          </a:xfrm>
        </p:spPr>
        <p:txBody>
          <a:bodyPr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hu-HU" sz="1700" dirty="0">
                <a:solidFill>
                  <a:schemeClr val="tx1"/>
                </a:solidFill>
              </a:rPr>
              <a:t>Sikerek:</a:t>
            </a:r>
          </a:p>
          <a:p>
            <a:pPr lvl="1">
              <a:lnSpc>
                <a:spcPct val="90000"/>
              </a:lnSpc>
            </a:pPr>
            <a:r>
              <a:rPr lang="hu-HU" sz="1500" dirty="0" err="1">
                <a:solidFill>
                  <a:schemeClr val="tx1"/>
                </a:solidFill>
              </a:rPr>
              <a:t>Pipeline</a:t>
            </a:r>
            <a:r>
              <a:rPr lang="hu-HU" sz="1500" dirty="0">
                <a:solidFill>
                  <a:schemeClr val="tx1"/>
                </a:solidFill>
              </a:rPr>
              <a:t> működik</a:t>
            </a:r>
          </a:p>
          <a:p>
            <a:pPr lvl="1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Modell egyszerű kérdésekre jól válaszol</a:t>
            </a:r>
          </a:p>
          <a:p>
            <a:pPr lvl="2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Hol, mikor, ki, mennyi</a:t>
            </a:r>
          </a:p>
          <a:p>
            <a:pPr>
              <a:lnSpc>
                <a:spcPct val="90000"/>
              </a:lnSpc>
            </a:pPr>
            <a:endParaRPr lang="hu-HU" sz="1700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hu-HU" sz="1700" dirty="0">
                <a:solidFill>
                  <a:schemeClr val="tx1"/>
                </a:solidFill>
              </a:rPr>
              <a:t>Fejleszteni kell még:</a:t>
            </a:r>
          </a:p>
          <a:p>
            <a:pPr lvl="1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Üres </a:t>
            </a:r>
            <a:r>
              <a:rPr lang="hu-HU" sz="1500" dirty="0" err="1">
                <a:solidFill>
                  <a:schemeClr val="tx1"/>
                </a:solidFill>
              </a:rPr>
              <a:t>tokenes</a:t>
            </a:r>
            <a:r>
              <a:rPr lang="hu-HU" sz="1500" dirty="0">
                <a:solidFill>
                  <a:schemeClr val="tx1"/>
                </a:solidFill>
              </a:rPr>
              <a:t> válaszok</a:t>
            </a:r>
          </a:p>
          <a:p>
            <a:pPr lvl="1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Válaszok pontossága</a:t>
            </a:r>
          </a:p>
          <a:p>
            <a:pPr lvl="2">
              <a:lnSpc>
                <a:spcPct val="90000"/>
              </a:lnSpc>
            </a:pPr>
            <a:r>
              <a:rPr lang="hu-HU" sz="1300" dirty="0">
                <a:solidFill>
                  <a:schemeClr val="tx1"/>
                </a:solidFill>
              </a:rPr>
              <a:t>„</a:t>
            </a:r>
            <a:r>
              <a:rPr lang="hu-HU" sz="1300" dirty="0" err="1">
                <a:solidFill>
                  <a:schemeClr val="tx1"/>
                </a:solidFill>
              </a:rPr>
              <a:t>Lényegretörőbb</a:t>
            </a:r>
            <a:r>
              <a:rPr lang="hu-HU" sz="1300" dirty="0">
                <a:solidFill>
                  <a:schemeClr val="tx1"/>
                </a:solidFill>
              </a:rPr>
              <a:t> válaszok”</a:t>
            </a:r>
          </a:p>
          <a:p>
            <a:pPr lvl="1">
              <a:lnSpc>
                <a:spcPct val="90000"/>
              </a:lnSpc>
            </a:pPr>
            <a:endParaRPr lang="hu-HU" sz="1500" dirty="0">
              <a:solidFill>
                <a:schemeClr val="tx1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hu-HU" sz="1700" dirty="0">
                <a:solidFill>
                  <a:schemeClr val="tx1"/>
                </a:solidFill>
              </a:rPr>
              <a:t>Fejlesztés során felmerült problémák:</a:t>
            </a:r>
          </a:p>
          <a:p>
            <a:pPr lvl="1">
              <a:lnSpc>
                <a:spcPct val="90000"/>
              </a:lnSpc>
            </a:pPr>
            <a:r>
              <a:rPr lang="hu-HU" sz="1500" dirty="0">
                <a:solidFill>
                  <a:schemeClr val="tx1"/>
                </a:solidFill>
              </a:rPr>
              <a:t>Számítási kapacitás</a:t>
            </a:r>
          </a:p>
          <a:p>
            <a:pPr lvl="1">
              <a:lnSpc>
                <a:spcPct val="90000"/>
              </a:lnSpc>
            </a:pPr>
            <a:endParaRPr lang="hu-HU" sz="1500" dirty="0">
              <a:solidFill>
                <a:schemeClr val="tx1"/>
              </a:solidFill>
            </a:endParaRPr>
          </a:p>
          <a:p>
            <a:pPr lvl="1">
              <a:lnSpc>
                <a:spcPct val="90000"/>
              </a:lnSpc>
            </a:pPr>
            <a:endParaRPr lang="hu-HU" sz="1500" dirty="0">
              <a:solidFill>
                <a:schemeClr val="tx1"/>
              </a:solidFill>
            </a:endParaRPr>
          </a:p>
          <a:p>
            <a:pPr>
              <a:lnSpc>
                <a:spcPct val="90000"/>
              </a:lnSpc>
            </a:pPr>
            <a:endParaRPr lang="en-GB" sz="1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687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EB90296-CFE0-401D-9CA3-32966EC4F0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C9B4EE-7611-4ED9-B356-7BDD377C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4F266A-F2F7-47CD-8BBC-E3777E982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0D69C80-8919-4A32-B897-F2A21F940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427B072-CC5B-481B-9719-8CD4C5444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609862E-48F9-45AC-8D44-67A0268A7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97986E7-0E3C-4F64-886E-935DDCB83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73033" y="1420238"/>
            <a:ext cx="4415786" cy="4751961"/>
            <a:chOff x="9206969" y="2963333"/>
            <a:chExt cx="2981858" cy="3208867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903D17F-F79E-40E5-9563-A1CFFCC06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A5D5775-627F-4588-82B3-905EDF231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D7F2A20-5DE4-4BC0-91EA-5FFE33A4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D536BA0-56C7-429C-B41E-B5724F0CD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F15726F-71BE-4007-B9B6-0A1AA0D52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2">
                  <a:lumMod val="75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76097D46-8C6A-F419-EB5F-F23EBA61E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685799"/>
            <a:ext cx="8420877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2631784412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100</TotalTime>
  <Words>270</Words>
  <Application>Microsoft Office PowerPoint</Application>
  <PresentationFormat>Widescreen</PresentationFormat>
  <Paragraphs>72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Cambria Math</vt:lpstr>
      <vt:lpstr>Century Gothic</vt:lpstr>
      <vt:lpstr>Wingdings 3</vt:lpstr>
      <vt:lpstr>Slice</vt:lpstr>
      <vt:lpstr>Kérdések megválaszolása DistilBERT modellel</vt:lpstr>
      <vt:lpstr>A feladatról </vt:lpstr>
      <vt:lpstr>Kiindulási alap</vt:lpstr>
      <vt:lpstr>Rendszer és architektúra</vt:lpstr>
      <vt:lpstr>Dataset</vt:lpstr>
      <vt:lpstr>Tanítás és kiértékelés</vt:lpstr>
      <vt:lpstr>Demo</vt:lpstr>
      <vt:lpstr>Összegzés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Kérdések megválaszolása DistilBERT modellel</dc:title>
  <dc:creator>Sáfrán Gergely György</dc:creator>
  <cp:lastModifiedBy>Molnár Márk</cp:lastModifiedBy>
  <cp:revision>6</cp:revision>
  <dcterms:created xsi:type="dcterms:W3CDTF">2023-12-17T13:20:13Z</dcterms:created>
  <dcterms:modified xsi:type="dcterms:W3CDTF">2023-12-17T18:02:38Z</dcterms:modified>
</cp:coreProperties>
</file>

<file path=docProps/thumbnail.jpeg>
</file>